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6" r:id="rId5"/>
    <p:sldId id="257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F09246-92D2-459E-9466-0379664E4654}" v="31" dt="2022-10-21T06:33:16.0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2" d="100"/>
          <a:sy n="82" d="100"/>
        </p:scale>
        <p:origin x="8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B54F90-DC5C-41FC-BF3B-2B75FD06F0EA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BA1A49-9DFB-422E-A553-21A7B19F84EC}">
      <dgm:prSet/>
      <dgm:spPr/>
      <dgm:t>
        <a:bodyPr/>
        <a:lstStyle/>
        <a:p>
          <a:r>
            <a:rPr lang="en-US" dirty="0"/>
            <a:t>The adult census income prediction goal was created to determine if an individual earned less than, equal to, or greater than $50K per year. </a:t>
          </a:r>
        </a:p>
      </dgm:t>
    </dgm:pt>
    <dgm:pt modelId="{6EF6AA87-0965-43F2-A29E-5648E542E308}" type="parTrans" cxnId="{BCF29428-F463-484F-88FA-7FDF1910DE74}">
      <dgm:prSet/>
      <dgm:spPr/>
      <dgm:t>
        <a:bodyPr/>
        <a:lstStyle/>
        <a:p>
          <a:endParaRPr lang="en-US"/>
        </a:p>
      </dgm:t>
    </dgm:pt>
    <dgm:pt modelId="{02ECCB66-3993-4F11-A585-66FE12C96F96}" type="sibTrans" cxnId="{BCF29428-F463-484F-88FA-7FDF1910DE74}">
      <dgm:prSet/>
      <dgm:spPr/>
      <dgm:t>
        <a:bodyPr/>
        <a:lstStyle/>
        <a:p>
          <a:endParaRPr lang="en-US" dirty="0"/>
        </a:p>
      </dgm:t>
    </dgm:pt>
    <dgm:pt modelId="{29C6F688-8087-4B72-B4D9-E44E0044B2E2}">
      <dgm:prSet/>
      <dgm:spPr/>
      <dgm:t>
        <a:bodyPr/>
        <a:lstStyle/>
        <a:p>
          <a:r>
            <a:rPr lang="en-US" dirty="0"/>
            <a:t>The target variable is the income attribute.</a:t>
          </a:r>
        </a:p>
      </dgm:t>
    </dgm:pt>
    <dgm:pt modelId="{2EEA2335-B2B9-48D5-8831-93EBD7273A1E}" type="parTrans" cxnId="{4FE2E80C-CF1D-49A0-B8C2-D6AE0E7ECD67}">
      <dgm:prSet/>
      <dgm:spPr/>
      <dgm:t>
        <a:bodyPr/>
        <a:lstStyle/>
        <a:p>
          <a:endParaRPr lang="en-US"/>
        </a:p>
      </dgm:t>
    </dgm:pt>
    <dgm:pt modelId="{8148613C-2E23-4F66-85A0-5A8A9043A16F}" type="sibTrans" cxnId="{4FE2E80C-CF1D-49A0-B8C2-D6AE0E7ECD67}">
      <dgm:prSet/>
      <dgm:spPr/>
      <dgm:t>
        <a:bodyPr/>
        <a:lstStyle/>
        <a:p>
          <a:endParaRPr lang="en-US" dirty="0"/>
        </a:p>
      </dgm:t>
    </dgm:pt>
    <dgm:pt modelId="{D41972D4-C64C-4A9D-979C-8B53ED7E5AFE}">
      <dgm:prSet/>
      <dgm:spPr/>
      <dgm:t>
        <a:bodyPr/>
        <a:lstStyle/>
        <a:p>
          <a:r>
            <a:rPr lang="en-US" dirty="0"/>
            <a:t>I utilized the Naïve Bayes algorithm to predict the income. </a:t>
          </a:r>
        </a:p>
      </dgm:t>
    </dgm:pt>
    <dgm:pt modelId="{FC49B4F4-BEB2-4CF8-8B87-41A77F460540}" type="parTrans" cxnId="{2473C7EB-2876-4707-B3A3-2DA0998EF694}">
      <dgm:prSet/>
      <dgm:spPr/>
      <dgm:t>
        <a:bodyPr/>
        <a:lstStyle/>
        <a:p>
          <a:endParaRPr lang="en-US"/>
        </a:p>
      </dgm:t>
    </dgm:pt>
    <dgm:pt modelId="{9A512A21-8DF1-4CC1-9C73-F126F5F67243}" type="sibTrans" cxnId="{2473C7EB-2876-4707-B3A3-2DA0998EF694}">
      <dgm:prSet/>
      <dgm:spPr/>
      <dgm:t>
        <a:bodyPr/>
        <a:lstStyle/>
        <a:p>
          <a:endParaRPr lang="en-US"/>
        </a:p>
      </dgm:t>
    </dgm:pt>
    <dgm:pt modelId="{DC4CC51D-A5EA-4231-88CE-211127DDC04D}" type="pres">
      <dgm:prSet presAssocID="{0BB54F90-DC5C-41FC-BF3B-2B75FD06F0EA}" presName="outerComposite" presStyleCnt="0">
        <dgm:presLayoutVars>
          <dgm:chMax val="5"/>
          <dgm:dir/>
          <dgm:resizeHandles val="exact"/>
        </dgm:presLayoutVars>
      </dgm:prSet>
      <dgm:spPr/>
    </dgm:pt>
    <dgm:pt modelId="{7569870C-5688-42B0-B2BB-A5A754BDC7F2}" type="pres">
      <dgm:prSet presAssocID="{0BB54F90-DC5C-41FC-BF3B-2B75FD06F0EA}" presName="dummyMaxCanvas" presStyleCnt="0">
        <dgm:presLayoutVars/>
      </dgm:prSet>
      <dgm:spPr/>
    </dgm:pt>
    <dgm:pt modelId="{4F145A4B-22B2-4BC5-9407-6AD91F7670E7}" type="pres">
      <dgm:prSet presAssocID="{0BB54F90-DC5C-41FC-BF3B-2B75FD06F0EA}" presName="ThreeNodes_1" presStyleLbl="node1" presStyleIdx="0" presStyleCnt="3">
        <dgm:presLayoutVars>
          <dgm:bulletEnabled val="1"/>
        </dgm:presLayoutVars>
      </dgm:prSet>
      <dgm:spPr/>
    </dgm:pt>
    <dgm:pt modelId="{04FD12B6-3088-457E-B8CB-46316A2ABBBB}" type="pres">
      <dgm:prSet presAssocID="{0BB54F90-DC5C-41FC-BF3B-2B75FD06F0EA}" presName="ThreeNodes_2" presStyleLbl="node1" presStyleIdx="1" presStyleCnt="3">
        <dgm:presLayoutVars>
          <dgm:bulletEnabled val="1"/>
        </dgm:presLayoutVars>
      </dgm:prSet>
      <dgm:spPr/>
    </dgm:pt>
    <dgm:pt modelId="{421946A4-CB26-4B2C-9B52-A376E6A420E2}" type="pres">
      <dgm:prSet presAssocID="{0BB54F90-DC5C-41FC-BF3B-2B75FD06F0EA}" presName="ThreeNodes_3" presStyleLbl="node1" presStyleIdx="2" presStyleCnt="3">
        <dgm:presLayoutVars>
          <dgm:bulletEnabled val="1"/>
        </dgm:presLayoutVars>
      </dgm:prSet>
      <dgm:spPr/>
    </dgm:pt>
    <dgm:pt modelId="{9C511DD1-30C7-4431-A377-0AB07408CAEA}" type="pres">
      <dgm:prSet presAssocID="{0BB54F90-DC5C-41FC-BF3B-2B75FD06F0EA}" presName="ThreeConn_1-2" presStyleLbl="fgAccFollowNode1" presStyleIdx="0" presStyleCnt="2">
        <dgm:presLayoutVars>
          <dgm:bulletEnabled val="1"/>
        </dgm:presLayoutVars>
      </dgm:prSet>
      <dgm:spPr/>
    </dgm:pt>
    <dgm:pt modelId="{6ADE1DFD-2953-4BF9-8233-209B1045939D}" type="pres">
      <dgm:prSet presAssocID="{0BB54F90-DC5C-41FC-BF3B-2B75FD06F0EA}" presName="ThreeConn_2-3" presStyleLbl="fgAccFollowNode1" presStyleIdx="1" presStyleCnt="2">
        <dgm:presLayoutVars>
          <dgm:bulletEnabled val="1"/>
        </dgm:presLayoutVars>
      </dgm:prSet>
      <dgm:spPr/>
    </dgm:pt>
    <dgm:pt modelId="{5F685B3A-9CA1-4C65-A97B-014AA7F699F8}" type="pres">
      <dgm:prSet presAssocID="{0BB54F90-DC5C-41FC-BF3B-2B75FD06F0EA}" presName="ThreeNodes_1_text" presStyleLbl="node1" presStyleIdx="2" presStyleCnt="3">
        <dgm:presLayoutVars>
          <dgm:bulletEnabled val="1"/>
        </dgm:presLayoutVars>
      </dgm:prSet>
      <dgm:spPr/>
    </dgm:pt>
    <dgm:pt modelId="{2DAB8779-38EE-47F4-81E9-1EEC858F5C74}" type="pres">
      <dgm:prSet presAssocID="{0BB54F90-DC5C-41FC-BF3B-2B75FD06F0EA}" presName="ThreeNodes_2_text" presStyleLbl="node1" presStyleIdx="2" presStyleCnt="3">
        <dgm:presLayoutVars>
          <dgm:bulletEnabled val="1"/>
        </dgm:presLayoutVars>
      </dgm:prSet>
      <dgm:spPr/>
    </dgm:pt>
    <dgm:pt modelId="{2DED33A2-7224-4126-A8F1-C0F4C9D61137}" type="pres">
      <dgm:prSet presAssocID="{0BB54F90-DC5C-41FC-BF3B-2B75FD06F0EA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1D6E6C04-8A83-4417-8642-EB0C44885E17}" type="presOf" srcId="{02ECCB66-3993-4F11-A585-66FE12C96F96}" destId="{9C511DD1-30C7-4431-A377-0AB07408CAEA}" srcOrd="0" destOrd="0" presId="urn:microsoft.com/office/officeart/2005/8/layout/vProcess5"/>
    <dgm:cxn modelId="{4FE2E80C-CF1D-49A0-B8C2-D6AE0E7ECD67}" srcId="{0BB54F90-DC5C-41FC-BF3B-2B75FD06F0EA}" destId="{29C6F688-8087-4B72-B4D9-E44E0044B2E2}" srcOrd="1" destOrd="0" parTransId="{2EEA2335-B2B9-48D5-8831-93EBD7273A1E}" sibTransId="{8148613C-2E23-4F66-85A0-5A8A9043A16F}"/>
    <dgm:cxn modelId="{BCF29428-F463-484F-88FA-7FDF1910DE74}" srcId="{0BB54F90-DC5C-41FC-BF3B-2B75FD06F0EA}" destId="{AABA1A49-9DFB-422E-A553-21A7B19F84EC}" srcOrd="0" destOrd="0" parTransId="{6EF6AA87-0965-43F2-A29E-5648E542E308}" sibTransId="{02ECCB66-3993-4F11-A585-66FE12C96F96}"/>
    <dgm:cxn modelId="{24D3162F-C6E1-4A78-82D8-2DB387AEB12F}" type="presOf" srcId="{29C6F688-8087-4B72-B4D9-E44E0044B2E2}" destId="{04FD12B6-3088-457E-B8CB-46316A2ABBBB}" srcOrd="0" destOrd="0" presId="urn:microsoft.com/office/officeart/2005/8/layout/vProcess5"/>
    <dgm:cxn modelId="{E3E3F53C-C405-409E-8D34-6C6856C27E27}" type="presOf" srcId="{D41972D4-C64C-4A9D-979C-8B53ED7E5AFE}" destId="{421946A4-CB26-4B2C-9B52-A376E6A420E2}" srcOrd="0" destOrd="0" presId="urn:microsoft.com/office/officeart/2005/8/layout/vProcess5"/>
    <dgm:cxn modelId="{651C5C69-2677-4422-B568-54962716764B}" type="presOf" srcId="{AABA1A49-9DFB-422E-A553-21A7B19F84EC}" destId="{5F685B3A-9CA1-4C65-A97B-014AA7F699F8}" srcOrd="1" destOrd="0" presId="urn:microsoft.com/office/officeart/2005/8/layout/vProcess5"/>
    <dgm:cxn modelId="{E23C2C4C-3342-4B57-A117-5D480096384A}" type="presOf" srcId="{29C6F688-8087-4B72-B4D9-E44E0044B2E2}" destId="{2DAB8779-38EE-47F4-81E9-1EEC858F5C74}" srcOrd="1" destOrd="0" presId="urn:microsoft.com/office/officeart/2005/8/layout/vProcess5"/>
    <dgm:cxn modelId="{253548B4-374A-4CB5-AB02-28FB125330DE}" type="presOf" srcId="{8148613C-2E23-4F66-85A0-5A8A9043A16F}" destId="{6ADE1DFD-2953-4BF9-8233-209B1045939D}" srcOrd="0" destOrd="0" presId="urn:microsoft.com/office/officeart/2005/8/layout/vProcess5"/>
    <dgm:cxn modelId="{029FFEB7-5BA3-4BE2-8C1B-23F684E20860}" type="presOf" srcId="{0BB54F90-DC5C-41FC-BF3B-2B75FD06F0EA}" destId="{DC4CC51D-A5EA-4231-88CE-211127DDC04D}" srcOrd="0" destOrd="0" presId="urn:microsoft.com/office/officeart/2005/8/layout/vProcess5"/>
    <dgm:cxn modelId="{A73FB2CC-DD70-4B53-9F29-0F349655130E}" type="presOf" srcId="{D41972D4-C64C-4A9D-979C-8B53ED7E5AFE}" destId="{2DED33A2-7224-4126-A8F1-C0F4C9D61137}" srcOrd="1" destOrd="0" presId="urn:microsoft.com/office/officeart/2005/8/layout/vProcess5"/>
    <dgm:cxn modelId="{986435E7-0297-42FB-9A28-DAFC6F0B0EF4}" type="presOf" srcId="{AABA1A49-9DFB-422E-A553-21A7B19F84EC}" destId="{4F145A4B-22B2-4BC5-9407-6AD91F7670E7}" srcOrd="0" destOrd="0" presId="urn:microsoft.com/office/officeart/2005/8/layout/vProcess5"/>
    <dgm:cxn modelId="{2473C7EB-2876-4707-B3A3-2DA0998EF694}" srcId="{0BB54F90-DC5C-41FC-BF3B-2B75FD06F0EA}" destId="{D41972D4-C64C-4A9D-979C-8B53ED7E5AFE}" srcOrd="2" destOrd="0" parTransId="{FC49B4F4-BEB2-4CF8-8B87-41A77F460540}" sibTransId="{9A512A21-8DF1-4CC1-9C73-F126F5F67243}"/>
    <dgm:cxn modelId="{7294B1CB-D3FE-4949-B99E-C874709C5F2A}" type="presParOf" srcId="{DC4CC51D-A5EA-4231-88CE-211127DDC04D}" destId="{7569870C-5688-42B0-B2BB-A5A754BDC7F2}" srcOrd="0" destOrd="0" presId="urn:microsoft.com/office/officeart/2005/8/layout/vProcess5"/>
    <dgm:cxn modelId="{5F9B475D-054F-44D2-99B0-D26F5820430E}" type="presParOf" srcId="{DC4CC51D-A5EA-4231-88CE-211127DDC04D}" destId="{4F145A4B-22B2-4BC5-9407-6AD91F7670E7}" srcOrd="1" destOrd="0" presId="urn:microsoft.com/office/officeart/2005/8/layout/vProcess5"/>
    <dgm:cxn modelId="{3E494342-D4F8-44DF-B7F1-FEB35D969E72}" type="presParOf" srcId="{DC4CC51D-A5EA-4231-88CE-211127DDC04D}" destId="{04FD12B6-3088-457E-B8CB-46316A2ABBBB}" srcOrd="2" destOrd="0" presId="urn:microsoft.com/office/officeart/2005/8/layout/vProcess5"/>
    <dgm:cxn modelId="{1A4E5362-D51A-4D1F-A2A4-B24D9C3515FF}" type="presParOf" srcId="{DC4CC51D-A5EA-4231-88CE-211127DDC04D}" destId="{421946A4-CB26-4B2C-9B52-A376E6A420E2}" srcOrd="3" destOrd="0" presId="urn:microsoft.com/office/officeart/2005/8/layout/vProcess5"/>
    <dgm:cxn modelId="{C9613ED9-8029-468C-BDBD-2ACE63C2857E}" type="presParOf" srcId="{DC4CC51D-A5EA-4231-88CE-211127DDC04D}" destId="{9C511DD1-30C7-4431-A377-0AB07408CAEA}" srcOrd="4" destOrd="0" presId="urn:microsoft.com/office/officeart/2005/8/layout/vProcess5"/>
    <dgm:cxn modelId="{4F16C788-D2BD-401B-A450-099CD4DC59E0}" type="presParOf" srcId="{DC4CC51D-A5EA-4231-88CE-211127DDC04D}" destId="{6ADE1DFD-2953-4BF9-8233-209B1045939D}" srcOrd="5" destOrd="0" presId="urn:microsoft.com/office/officeart/2005/8/layout/vProcess5"/>
    <dgm:cxn modelId="{4517D4C4-013B-46B6-935F-3CD49C161D8F}" type="presParOf" srcId="{DC4CC51D-A5EA-4231-88CE-211127DDC04D}" destId="{5F685B3A-9CA1-4C65-A97B-014AA7F699F8}" srcOrd="6" destOrd="0" presId="urn:microsoft.com/office/officeart/2005/8/layout/vProcess5"/>
    <dgm:cxn modelId="{9361ACE9-FF76-4B20-9220-FC6156105354}" type="presParOf" srcId="{DC4CC51D-A5EA-4231-88CE-211127DDC04D}" destId="{2DAB8779-38EE-47F4-81E9-1EEC858F5C74}" srcOrd="7" destOrd="0" presId="urn:microsoft.com/office/officeart/2005/8/layout/vProcess5"/>
    <dgm:cxn modelId="{79639B75-10BD-466C-89E4-582E7E376714}" type="presParOf" srcId="{DC4CC51D-A5EA-4231-88CE-211127DDC04D}" destId="{2DED33A2-7224-4126-A8F1-C0F4C9D61137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EFD71E-718E-42C5-AE5E-ECFE8F05DE49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F567F5F-D917-4801-BAC9-3AFDBB6F0DFC}">
      <dgm:prSet/>
      <dgm:spPr/>
      <dgm:t>
        <a:bodyPr/>
        <a:lstStyle/>
        <a:p>
          <a:r>
            <a:rPr lang="en-US" baseline="0" dirty="0"/>
            <a:t>The Naive Bayes Predictor's classifier method gave strong results.</a:t>
          </a:r>
          <a:endParaRPr lang="en-US" dirty="0"/>
        </a:p>
      </dgm:t>
    </dgm:pt>
    <dgm:pt modelId="{F60C883A-AB06-4D0A-98DE-6DAAB5B56FE4}" type="parTrans" cxnId="{1972812C-8103-463B-A3CB-E8878B80AEDB}">
      <dgm:prSet/>
      <dgm:spPr/>
      <dgm:t>
        <a:bodyPr/>
        <a:lstStyle/>
        <a:p>
          <a:endParaRPr lang="en-US"/>
        </a:p>
      </dgm:t>
    </dgm:pt>
    <dgm:pt modelId="{03883857-659E-4B29-8E7B-84B17339A40B}" type="sibTrans" cxnId="{1972812C-8103-463B-A3CB-E8878B80AEDB}">
      <dgm:prSet/>
      <dgm:spPr/>
      <dgm:t>
        <a:bodyPr/>
        <a:lstStyle/>
        <a:p>
          <a:endParaRPr lang="en-US" dirty="0"/>
        </a:p>
      </dgm:t>
    </dgm:pt>
    <dgm:pt modelId="{CC17B68D-CEFD-4A36-B172-AB7047DCA31A}">
      <dgm:prSet/>
      <dgm:spPr/>
      <dgm:t>
        <a:bodyPr/>
        <a:lstStyle/>
        <a:p>
          <a:r>
            <a:rPr lang="en-US" baseline="0" dirty="0"/>
            <a:t>Very minimal adjustment needed to be made to the model's hyperparameters.</a:t>
          </a:r>
          <a:endParaRPr lang="en-US" dirty="0"/>
        </a:p>
      </dgm:t>
    </dgm:pt>
    <dgm:pt modelId="{16824D9E-7D85-436A-9EB0-8F7CF7B62574}" type="parTrans" cxnId="{3C517CC1-594D-4694-AD98-3DE5FBD97BEF}">
      <dgm:prSet/>
      <dgm:spPr/>
      <dgm:t>
        <a:bodyPr/>
        <a:lstStyle/>
        <a:p>
          <a:endParaRPr lang="en-US"/>
        </a:p>
      </dgm:t>
    </dgm:pt>
    <dgm:pt modelId="{D7E8F0FF-8AE5-4AFB-9A4A-D36AED01AB7C}" type="sibTrans" cxnId="{3C517CC1-594D-4694-AD98-3DE5FBD97BEF}">
      <dgm:prSet/>
      <dgm:spPr/>
      <dgm:t>
        <a:bodyPr/>
        <a:lstStyle/>
        <a:p>
          <a:endParaRPr lang="en-US" dirty="0"/>
        </a:p>
      </dgm:t>
    </dgm:pt>
    <dgm:pt modelId="{FC7E59AB-39B3-40B1-B618-9AAEF8707DF7}">
      <dgm:prSet/>
      <dgm:spPr/>
      <dgm:t>
        <a:bodyPr/>
        <a:lstStyle/>
        <a:p>
          <a:r>
            <a:rPr lang="en-US" baseline="0" dirty="0"/>
            <a:t>The minimal adjustments are one of the method's greatest assets. </a:t>
          </a:r>
          <a:endParaRPr lang="en-US" dirty="0"/>
        </a:p>
      </dgm:t>
    </dgm:pt>
    <dgm:pt modelId="{111211A3-740A-45EC-8FAE-AAB52B964B80}" type="parTrans" cxnId="{B1E0E620-84C7-48AE-9A84-1B3E7B0A7787}">
      <dgm:prSet/>
      <dgm:spPr/>
      <dgm:t>
        <a:bodyPr/>
        <a:lstStyle/>
        <a:p>
          <a:endParaRPr lang="en-US"/>
        </a:p>
      </dgm:t>
    </dgm:pt>
    <dgm:pt modelId="{63D770AF-CA04-4B71-8330-202BA6D9232C}" type="sibTrans" cxnId="{B1E0E620-84C7-48AE-9A84-1B3E7B0A7787}">
      <dgm:prSet/>
      <dgm:spPr/>
      <dgm:t>
        <a:bodyPr/>
        <a:lstStyle/>
        <a:p>
          <a:endParaRPr lang="en-US" dirty="0"/>
        </a:p>
      </dgm:t>
    </dgm:pt>
    <dgm:pt modelId="{0D58F162-9058-42C3-AAFB-A62402C01914}">
      <dgm:prSet/>
      <dgm:spPr/>
      <dgm:t>
        <a:bodyPr/>
        <a:lstStyle/>
        <a:p>
          <a:r>
            <a:rPr lang="en-US" baseline="0" dirty="0"/>
            <a:t>The model can be improved overtime by retesting it for better prediction accuracy. </a:t>
          </a:r>
          <a:endParaRPr lang="en-US" dirty="0"/>
        </a:p>
      </dgm:t>
    </dgm:pt>
    <dgm:pt modelId="{ED70387E-C4A3-4034-AF90-E79B402AB20E}" type="parTrans" cxnId="{5D5FE273-1723-4CB1-ADDD-D68CE37C17EF}">
      <dgm:prSet/>
      <dgm:spPr/>
      <dgm:t>
        <a:bodyPr/>
        <a:lstStyle/>
        <a:p>
          <a:endParaRPr lang="en-US"/>
        </a:p>
      </dgm:t>
    </dgm:pt>
    <dgm:pt modelId="{4803039C-DC5C-45BF-91EA-271B96709926}" type="sibTrans" cxnId="{5D5FE273-1723-4CB1-ADDD-D68CE37C17EF}">
      <dgm:prSet/>
      <dgm:spPr/>
      <dgm:t>
        <a:bodyPr/>
        <a:lstStyle/>
        <a:p>
          <a:endParaRPr lang="en-US" dirty="0"/>
        </a:p>
      </dgm:t>
    </dgm:pt>
    <dgm:pt modelId="{95F5E6A8-0C2D-4920-94D9-441B722E58E0}">
      <dgm:prSet/>
      <dgm:spPr/>
      <dgm:t>
        <a:bodyPr/>
        <a:lstStyle/>
        <a:p>
          <a:r>
            <a:rPr lang="en-US" baseline="0" dirty="0"/>
            <a:t>Possibly, rebalancing the dataframe can help improve the accuracy score. </a:t>
          </a:r>
          <a:endParaRPr lang="en-US" dirty="0"/>
        </a:p>
      </dgm:t>
    </dgm:pt>
    <dgm:pt modelId="{5566F62B-31DA-4866-88C2-013865BB3A0E}" type="parTrans" cxnId="{FBA87C71-3632-4CE8-AA7E-9086CA6D3780}">
      <dgm:prSet/>
      <dgm:spPr/>
      <dgm:t>
        <a:bodyPr/>
        <a:lstStyle/>
        <a:p>
          <a:endParaRPr lang="en-US"/>
        </a:p>
      </dgm:t>
    </dgm:pt>
    <dgm:pt modelId="{56A8537E-A56E-4D4B-AC80-35A996FCAA39}" type="sibTrans" cxnId="{FBA87C71-3632-4CE8-AA7E-9086CA6D3780}">
      <dgm:prSet/>
      <dgm:spPr/>
      <dgm:t>
        <a:bodyPr/>
        <a:lstStyle/>
        <a:p>
          <a:endParaRPr lang="en-US"/>
        </a:p>
      </dgm:t>
    </dgm:pt>
    <dgm:pt modelId="{38F77670-3275-4D19-BE48-9E9ED8EC003F}" type="pres">
      <dgm:prSet presAssocID="{40EFD71E-718E-42C5-AE5E-ECFE8F05DE49}" presName="outerComposite" presStyleCnt="0">
        <dgm:presLayoutVars>
          <dgm:chMax val="5"/>
          <dgm:dir/>
          <dgm:resizeHandles val="exact"/>
        </dgm:presLayoutVars>
      </dgm:prSet>
      <dgm:spPr/>
    </dgm:pt>
    <dgm:pt modelId="{78D28060-FED5-41D7-8228-7F856CD2B0AD}" type="pres">
      <dgm:prSet presAssocID="{40EFD71E-718E-42C5-AE5E-ECFE8F05DE49}" presName="dummyMaxCanvas" presStyleCnt="0">
        <dgm:presLayoutVars/>
      </dgm:prSet>
      <dgm:spPr/>
    </dgm:pt>
    <dgm:pt modelId="{77E1D9D2-5C8A-4D8A-AD61-7892E6FC2B29}" type="pres">
      <dgm:prSet presAssocID="{40EFD71E-718E-42C5-AE5E-ECFE8F05DE49}" presName="FiveNodes_1" presStyleLbl="node1" presStyleIdx="0" presStyleCnt="5">
        <dgm:presLayoutVars>
          <dgm:bulletEnabled val="1"/>
        </dgm:presLayoutVars>
      </dgm:prSet>
      <dgm:spPr/>
    </dgm:pt>
    <dgm:pt modelId="{9DCB9F97-7A3E-4D5F-8343-A5B9655C7955}" type="pres">
      <dgm:prSet presAssocID="{40EFD71E-718E-42C5-AE5E-ECFE8F05DE49}" presName="FiveNodes_2" presStyleLbl="node1" presStyleIdx="1" presStyleCnt="5">
        <dgm:presLayoutVars>
          <dgm:bulletEnabled val="1"/>
        </dgm:presLayoutVars>
      </dgm:prSet>
      <dgm:spPr/>
    </dgm:pt>
    <dgm:pt modelId="{77C5234D-0742-49E1-9068-EE22DED0D5ED}" type="pres">
      <dgm:prSet presAssocID="{40EFD71E-718E-42C5-AE5E-ECFE8F05DE49}" presName="FiveNodes_3" presStyleLbl="node1" presStyleIdx="2" presStyleCnt="5">
        <dgm:presLayoutVars>
          <dgm:bulletEnabled val="1"/>
        </dgm:presLayoutVars>
      </dgm:prSet>
      <dgm:spPr/>
    </dgm:pt>
    <dgm:pt modelId="{546A4D24-4510-4C0E-8C6E-BBCFF5A0C52A}" type="pres">
      <dgm:prSet presAssocID="{40EFD71E-718E-42C5-AE5E-ECFE8F05DE49}" presName="FiveNodes_4" presStyleLbl="node1" presStyleIdx="3" presStyleCnt="5">
        <dgm:presLayoutVars>
          <dgm:bulletEnabled val="1"/>
        </dgm:presLayoutVars>
      </dgm:prSet>
      <dgm:spPr/>
    </dgm:pt>
    <dgm:pt modelId="{52F426AD-B81A-44E0-AD48-79DC0579CD3E}" type="pres">
      <dgm:prSet presAssocID="{40EFD71E-718E-42C5-AE5E-ECFE8F05DE49}" presName="FiveNodes_5" presStyleLbl="node1" presStyleIdx="4" presStyleCnt="5">
        <dgm:presLayoutVars>
          <dgm:bulletEnabled val="1"/>
        </dgm:presLayoutVars>
      </dgm:prSet>
      <dgm:spPr/>
    </dgm:pt>
    <dgm:pt modelId="{F33754BB-C7C8-4195-B638-9CDD0145FA07}" type="pres">
      <dgm:prSet presAssocID="{40EFD71E-718E-42C5-AE5E-ECFE8F05DE49}" presName="FiveConn_1-2" presStyleLbl="fgAccFollowNode1" presStyleIdx="0" presStyleCnt="4">
        <dgm:presLayoutVars>
          <dgm:bulletEnabled val="1"/>
        </dgm:presLayoutVars>
      </dgm:prSet>
      <dgm:spPr/>
    </dgm:pt>
    <dgm:pt modelId="{26311507-BE60-4629-B513-5FA89C78712D}" type="pres">
      <dgm:prSet presAssocID="{40EFD71E-718E-42C5-AE5E-ECFE8F05DE49}" presName="FiveConn_2-3" presStyleLbl="fgAccFollowNode1" presStyleIdx="1" presStyleCnt="4">
        <dgm:presLayoutVars>
          <dgm:bulletEnabled val="1"/>
        </dgm:presLayoutVars>
      </dgm:prSet>
      <dgm:spPr/>
    </dgm:pt>
    <dgm:pt modelId="{B3A0A3CD-912F-43F0-823A-A52AC16C7776}" type="pres">
      <dgm:prSet presAssocID="{40EFD71E-718E-42C5-AE5E-ECFE8F05DE49}" presName="FiveConn_3-4" presStyleLbl="fgAccFollowNode1" presStyleIdx="2" presStyleCnt="4">
        <dgm:presLayoutVars>
          <dgm:bulletEnabled val="1"/>
        </dgm:presLayoutVars>
      </dgm:prSet>
      <dgm:spPr/>
    </dgm:pt>
    <dgm:pt modelId="{3722EC83-5DD6-46FE-994A-D88C94B5A34D}" type="pres">
      <dgm:prSet presAssocID="{40EFD71E-718E-42C5-AE5E-ECFE8F05DE49}" presName="FiveConn_4-5" presStyleLbl="fgAccFollowNode1" presStyleIdx="3" presStyleCnt="4">
        <dgm:presLayoutVars>
          <dgm:bulletEnabled val="1"/>
        </dgm:presLayoutVars>
      </dgm:prSet>
      <dgm:spPr/>
    </dgm:pt>
    <dgm:pt modelId="{85B87D58-7898-4DD3-BB86-7735CFDEAB82}" type="pres">
      <dgm:prSet presAssocID="{40EFD71E-718E-42C5-AE5E-ECFE8F05DE49}" presName="FiveNodes_1_text" presStyleLbl="node1" presStyleIdx="4" presStyleCnt="5">
        <dgm:presLayoutVars>
          <dgm:bulletEnabled val="1"/>
        </dgm:presLayoutVars>
      </dgm:prSet>
      <dgm:spPr/>
    </dgm:pt>
    <dgm:pt modelId="{6BF69387-1CFA-4377-A0A9-AC5FD4A27233}" type="pres">
      <dgm:prSet presAssocID="{40EFD71E-718E-42C5-AE5E-ECFE8F05DE49}" presName="FiveNodes_2_text" presStyleLbl="node1" presStyleIdx="4" presStyleCnt="5">
        <dgm:presLayoutVars>
          <dgm:bulletEnabled val="1"/>
        </dgm:presLayoutVars>
      </dgm:prSet>
      <dgm:spPr/>
    </dgm:pt>
    <dgm:pt modelId="{662E569B-36D6-4362-BBFF-6E0A19DF3B90}" type="pres">
      <dgm:prSet presAssocID="{40EFD71E-718E-42C5-AE5E-ECFE8F05DE49}" presName="FiveNodes_3_text" presStyleLbl="node1" presStyleIdx="4" presStyleCnt="5">
        <dgm:presLayoutVars>
          <dgm:bulletEnabled val="1"/>
        </dgm:presLayoutVars>
      </dgm:prSet>
      <dgm:spPr/>
    </dgm:pt>
    <dgm:pt modelId="{5D9DFD45-5032-44BC-A78B-6FE93E58003F}" type="pres">
      <dgm:prSet presAssocID="{40EFD71E-718E-42C5-AE5E-ECFE8F05DE49}" presName="FiveNodes_4_text" presStyleLbl="node1" presStyleIdx="4" presStyleCnt="5">
        <dgm:presLayoutVars>
          <dgm:bulletEnabled val="1"/>
        </dgm:presLayoutVars>
      </dgm:prSet>
      <dgm:spPr/>
    </dgm:pt>
    <dgm:pt modelId="{BEF23196-D64E-4F69-BE5C-1B2DB14365F7}" type="pres">
      <dgm:prSet presAssocID="{40EFD71E-718E-42C5-AE5E-ECFE8F05DE49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8D5CDA12-BC57-4420-93EB-6EF9DFBACB22}" type="presOf" srcId="{0F567F5F-D917-4801-BAC9-3AFDBB6F0DFC}" destId="{77E1D9D2-5C8A-4D8A-AD61-7892E6FC2B29}" srcOrd="0" destOrd="0" presId="urn:microsoft.com/office/officeart/2005/8/layout/vProcess5"/>
    <dgm:cxn modelId="{D9E40D17-99AB-4E53-81FC-FCD144D905EE}" type="presOf" srcId="{FC7E59AB-39B3-40B1-B618-9AAEF8707DF7}" destId="{77C5234D-0742-49E1-9068-EE22DED0D5ED}" srcOrd="0" destOrd="0" presId="urn:microsoft.com/office/officeart/2005/8/layout/vProcess5"/>
    <dgm:cxn modelId="{B1E0E620-84C7-48AE-9A84-1B3E7B0A7787}" srcId="{40EFD71E-718E-42C5-AE5E-ECFE8F05DE49}" destId="{FC7E59AB-39B3-40B1-B618-9AAEF8707DF7}" srcOrd="2" destOrd="0" parTransId="{111211A3-740A-45EC-8FAE-AAB52B964B80}" sibTransId="{63D770AF-CA04-4B71-8330-202BA6D9232C}"/>
    <dgm:cxn modelId="{0DD32128-2BBD-4752-B92F-F7168EFBD93E}" type="presOf" srcId="{95F5E6A8-0C2D-4920-94D9-441B722E58E0}" destId="{BEF23196-D64E-4F69-BE5C-1B2DB14365F7}" srcOrd="1" destOrd="0" presId="urn:microsoft.com/office/officeart/2005/8/layout/vProcess5"/>
    <dgm:cxn modelId="{F661FE2B-81AD-40E3-923D-37A04745C3D3}" type="presOf" srcId="{D7E8F0FF-8AE5-4AFB-9A4A-D36AED01AB7C}" destId="{26311507-BE60-4629-B513-5FA89C78712D}" srcOrd="0" destOrd="0" presId="urn:microsoft.com/office/officeart/2005/8/layout/vProcess5"/>
    <dgm:cxn modelId="{1972812C-8103-463B-A3CB-E8878B80AEDB}" srcId="{40EFD71E-718E-42C5-AE5E-ECFE8F05DE49}" destId="{0F567F5F-D917-4801-BAC9-3AFDBB6F0DFC}" srcOrd="0" destOrd="0" parTransId="{F60C883A-AB06-4D0A-98DE-6DAAB5B56FE4}" sibTransId="{03883857-659E-4B29-8E7B-84B17339A40B}"/>
    <dgm:cxn modelId="{D5293734-9E78-470C-8EC3-86D1C9F163BD}" type="presOf" srcId="{FC7E59AB-39B3-40B1-B618-9AAEF8707DF7}" destId="{662E569B-36D6-4362-BBFF-6E0A19DF3B90}" srcOrd="1" destOrd="0" presId="urn:microsoft.com/office/officeart/2005/8/layout/vProcess5"/>
    <dgm:cxn modelId="{FB5C0D39-E70F-4A9B-81C9-104EA950C38F}" type="presOf" srcId="{03883857-659E-4B29-8E7B-84B17339A40B}" destId="{F33754BB-C7C8-4195-B638-9CDD0145FA07}" srcOrd="0" destOrd="0" presId="urn:microsoft.com/office/officeart/2005/8/layout/vProcess5"/>
    <dgm:cxn modelId="{6B23A645-34F7-4A0A-B560-2C327E3CD377}" type="presOf" srcId="{0D58F162-9058-42C3-AAFB-A62402C01914}" destId="{546A4D24-4510-4C0E-8C6E-BBCFF5A0C52A}" srcOrd="0" destOrd="0" presId="urn:microsoft.com/office/officeart/2005/8/layout/vProcess5"/>
    <dgm:cxn modelId="{59A3F24E-A709-4F11-8A2A-1B436560F7B9}" type="presOf" srcId="{95F5E6A8-0C2D-4920-94D9-441B722E58E0}" destId="{52F426AD-B81A-44E0-AD48-79DC0579CD3E}" srcOrd="0" destOrd="0" presId="urn:microsoft.com/office/officeart/2005/8/layout/vProcess5"/>
    <dgm:cxn modelId="{ADF36071-E65C-4783-B883-5B80E2C317FE}" type="presOf" srcId="{0F567F5F-D917-4801-BAC9-3AFDBB6F0DFC}" destId="{85B87D58-7898-4DD3-BB86-7735CFDEAB82}" srcOrd="1" destOrd="0" presId="urn:microsoft.com/office/officeart/2005/8/layout/vProcess5"/>
    <dgm:cxn modelId="{FBA87C71-3632-4CE8-AA7E-9086CA6D3780}" srcId="{40EFD71E-718E-42C5-AE5E-ECFE8F05DE49}" destId="{95F5E6A8-0C2D-4920-94D9-441B722E58E0}" srcOrd="4" destOrd="0" parTransId="{5566F62B-31DA-4866-88C2-013865BB3A0E}" sibTransId="{56A8537E-A56E-4D4B-AC80-35A996FCAA39}"/>
    <dgm:cxn modelId="{5D5FE273-1723-4CB1-ADDD-D68CE37C17EF}" srcId="{40EFD71E-718E-42C5-AE5E-ECFE8F05DE49}" destId="{0D58F162-9058-42C3-AAFB-A62402C01914}" srcOrd="3" destOrd="0" parTransId="{ED70387E-C4A3-4034-AF90-E79B402AB20E}" sibTransId="{4803039C-DC5C-45BF-91EA-271B96709926}"/>
    <dgm:cxn modelId="{3FB264A3-EB85-42A9-8E1A-869FD2CB5F76}" type="presOf" srcId="{CC17B68D-CEFD-4A36-B172-AB7047DCA31A}" destId="{6BF69387-1CFA-4377-A0A9-AC5FD4A27233}" srcOrd="1" destOrd="0" presId="urn:microsoft.com/office/officeart/2005/8/layout/vProcess5"/>
    <dgm:cxn modelId="{7D0555A7-2FA9-4BB4-8ADC-76357918A8F2}" type="presOf" srcId="{63D770AF-CA04-4B71-8330-202BA6D9232C}" destId="{B3A0A3CD-912F-43F0-823A-A52AC16C7776}" srcOrd="0" destOrd="0" presId="urn:microsoft.com/office/officeart/2005/8/layout/vProcess5"/>
    <dgm:cxn modelId="{2CD677B5-640B-46DA-8F8F-84D6F8DA6ED3}" type="presOf" srcId="{40EFD71E-718E-42C5-AE5E-ECFE8F05DE49}" destId="{38F77670-3275-4D19-BE48-9E9ED8EC003F}" srcOrd="0" destOrd="0" presId="urn:microsoft.com/office/officeart/2005/8/layout/vProcess5"/>
    <dgm:cxn modelId="{931E51C0-9841-42D6-82E0-339D260EAC16}" type="presOf" srcId="{0D58F162-9058-42C3-AAFB-A62402C01914}" destId="{5D9DFD45-5032-44BC-A78B-6FE93E58003F}" srcOrd="1" destOrd="0" presId="urn:microsoft.com/office/officeart/2005/8/layout/vProcess5"/>
    <dgm:cxn modelId="{3C517CC1-594D-4694-AD98-3DE5FBD97BEF}" srcId="{40EFD71E-718E-42C5-AE5E-ECFE8F05DE49}" destId="{CC17B68D-CEFD-4A36-B172-AB7047DCA31A}" srcOrd="1" destOrd="0" parTransId="{16824D9E-7D85-436A-9EB0-8F7CF7B62574}" sibTransId="{D7E8F0FF-8AE5-4AFB-9A4A-D36AED01AB7C}"/>
    <dgm:cxn modelId="{32E699CC-E1DB-4FC2-93A0-61C7EE92A9B9}" type="presOf" srcId="{4803039C-DC5C-45BF-91EA-271B96709926}" destId="{3722EC83-5DD6-46FE-994A-D88C94B5A34D}" srcOrd="0" destOrd="0" presId="urn:microsoft.com/office/officeart/2005/8/layout/vProcess5"/>
    <dgm:cxn modelId="{C6F3EEDE-C2A0-4BAD-AFDD-316723DABDE3}" type="presOf" srcId="{CC17B68D-CEFD-4A36-B172-AB7047DCA31A}" destId="{9DCB9F97-7A3E-4D5F-8343-A5B9655C7955}" srcOrd="0" destOrd="0" presId="urn:microsoft.com/office/officeart/2005/8/layout/vProcess5"/>
    <dgm:cxn modelId="{14EDB8C9-1BBB-4B4C-BD6F-45976EA789AB}" type="presParOf" srcId="{38F77670-3275-4D19-BE48-9E9ED8EC003F}" destId="{78D28060-FED5-41D7-8228-7F856CD2B0AD}" srcOrd="0" destOrd="0" presId="urn:microsoft.com/office/officeart/2005/8/layout/vProcess5"/>
    <dgm:cxn modelId="{5B1D7A4E-5045-4F55-8B31-FDA421EE881E}" type="presParOf" srcId="{38F77670-3275-4D19-BE48-9E9ED8EC003F}" destId="{77E1D9D2-5C8A-4D8A-AD61-7892E6FC2B29}" srcOrd="1" destOrd="0" presId="urn:microsoft.com/office/officeart/2005/8/layout/vProcess5"/>
    <dgm:cxn modelId="{47F27C3D-AE3F-4E55-8791-6F6AAC35D5FE}" type="presParOf" srcId="{38F77670-3275-4D19-BE48-9E9ED8EC003F}" destId="{9DCB9F97-7A3E-4D5F-8343-A5B9655C7955}" srcOrd="2" destOrd="0" presId="urn:microsoft.com/office/officeart/2005/8/layout/vProcess5"/>
    <dgm:cxn modelId="{AD0AA182-3D68-402B-BAD4-00C3439EB2DA}" type="presParOf" srcId="{38F77670-3275-4D19-BE48-9E9ED8EC003F}" destId="{77C5234D-0742-49E1-9068-EE22DED0D5ED}" srcOrd="3" destOrd="0" presId="urn:microsoft.com/office/officeart/2005/8/layout/vProcess5"/>
    <dgm:cxn modelId="{9560BCC3-B0DF-4BC9-889D-ABBD936A0AD7}" type="presParOf" srcId="{38F77670-3275-4D19-BE48-9E9ED8EC003F}" destId="{546A4D24-4510-4C0E-8C6E-BBCFF5A0C52A}" srcOrd="4" destOrd="0" presId="urn:microsoft.com/office/officeart/2005/8/layout/vProcess5"/>
    <dgm:cxn modelId="{1197F0D6-FCFC-419C-91E4-A4CFA1831E3F}" type="presParOf" srcId="{38F77670-3275-4D19-BE48-9E9ED8EC003F}" destId="{52F426AD-B81A-44E0-AD48-79DC0579CD3E}" srcOrd="5" destOrd="0" presId="urn:microsoft.com/office/officeart/2005/8/layout/vProcess5"/>
    <dgm:cxn modelId="{D4E3DA02-1C05-4F3D-B3BA-6C00BE74098C}" type="presParOf" srcId="{38F77670-3275-4D19-BE48-9E9ED8EC003F}" destId="{F33754BB-C7C8-4195-B638-9CDD0145FA07}" srcOrd="6" destOrd="0" presId="urn:microsoft.com/office/officeart/2005/8/layout/vProcess5"/>
    <dgm:cxn modelId="{63BA220E-E36F-4804-98D5-6A662A75E6FD}" type="presParOf" srcId="{38F77670-3275-4D19-BE48-9E9ED8EC003F}" destId="{26311507-BE60-4629-B513-5FA89C78712D}" srcOrd="7" destOrd="0" presId="urn:microsoft.com/office/officeart/2005/8/layout/vProcess5"/>
    <dgm:cxn modelId="{DAA7FB3A-2E40-4F74-BC73-F78D0A3F2617}" type="presParOf" srcId="{38F77670-3275-4D19-BE48-9E9ED8EC003F}" destId="{B3A0A3CD-912F-43F0-823A-A52AC16C7776}" srcOrd="8" destOrd="0" presId="urn:microsoft.com/office/officeart/2005/8/layout/vProcess5"/>
    <dgm:cxn modelId="{C4792086-0ADE-492E-ADDE-81EE237B1845}" type="presParOf" srcId="{38F77670-3275-4D19-BE48-9E9ED8EC003F}" destId="{3722EC83-5DD6-46FE-994A-D88C94B5A34D}" srcOrd="9" destOrd="0" presId="urn:microsoft.com/office/officeart/2005/8/layout/vProcess5"/>
    <dgm:cxn modelId="{21EF9C51-A54D-4E42-8412-90C92FB1ECFA}" type="presParOf" srcId="{38F77670-3275-4D19-BE48-9E9ED8EC003F}" destId="{85B87D58-7898-4DD3-BB86-7735CFDEAB82}" srcOrd="10" destOrd="0" presId="urn:microsoft.com/office/officeart/2005/8/layout/vProcess5"/>
    <dgm:cxn modelId="{3FA90999-4F45-4AC0-8CEC-208245AF6F0D}" type="presParOf" srcId="{38F77670-3275-4D19-BE48-9E9ED8EC003F}" destId="{6BF69387-1CFA-4377-A0A9-AC5FD4A27233}" srcOrd="11" destOrd="0" presId="urn:microsoft.com/office/officeart/2005/8/layout/vProcess5"/>
    <dgm:cxn modelId="{6F66E483-8642-425A-B0A4-D7A7A47798D4}" type="presParOf" srcId="{38F77670-3275-4D19-BE48-9E9ED8EC003F}" destId="{662E569B-36D6-4362-BBFF-6E0A19DF3B90}" srcOrd="12" destOrd="0" presId="urn:microsoft.com/office/officeart/2005/8/layout/vProcess5"/>
    <dgm:cxn modelId="{5CA7A249-D9B2-4642-8C87-1C060DF37374}" type="presParOf" srcId="{38F77670-3275-4D19-BE48-9E9ED8EC003F}" destId="{5D9DFD45-5032-44BC-A78B-6FE93E58003F}" srcOrd="13" destOrd="0" presId="urn:microsoft.com/office/officeart/2005/8/layout/vProcess5"/>
    <dgm:cxn modelId="{F9BB80FA-EE22-4B6E-9ABB-D295E8912E16}" type="presParOf" srcId="{38F77670-3275-4D19-BE48-9E9ED8EC003F}" destId="{BEF23196-D64E-4F69-BE5C-1B2DB14365F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145A4B-22B2-4BC5-9407-6AD91F7670E7}">
      <dsp:nvSpPr>
        <dsp:cNvPr id="0" name=""/>
        <dsp:cNvSpPr/>
      </dsp:nvSpPr>
      <dsp:spPr>
        <a:xfrm>
          <a:off x="0" y="0"/>
          <a:ext cx="8161020" cy="10744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The adult census income prediction goal was created to determine if an individual earned less than, equal to, or greater than $50K per year. </a:t>
          </a:r>
        </a:p>
      </dsp:txBody>
      <dsp:txXfrm>
        <a:off x="31469" y="31469"/>
        <a:ext cx="7001636" cy="1011482"/>
      </dsp:txXfrm>
    </dsp:sp>
    <dsp:sp modelId="{04FD12B6-3088-457E-B8CB-46316A2ABBBB}">
      <dsp:nvSpPr>
        <dsp:cNvPr id="0" name=""/>
        <dsp:cNvSpPr/>
      </dsp:nvSpPr>
      <dsp:spPr>
        <a:xfrm>
          <a:off x="720089" y="1253489"/>
          <a:ext cx="8161020" cy="10744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The target variable is the income attribute.</a:t>
          </a:r>
        </a:p>
      </dsp:txBody>
      <dsp:txXfrm>
        <a:off x="751558" y="1284958"/>
        <a:ext cx="6679619" cy="1011482"/>
      </dsp:txXfrm>
    </dsp:sp>
    <dsp:sp modelId="{421946A4-CB26-4B2C-9B52-A376E6A420E2}">
      <dsp:nvSpPr>
        <dsp:cNvPr id="0" name=""/>
        <dsp:cNvSpPr/>
      </dsp:nvSpPr>
      <dsp:spPr>
        <a:xfrm>
          <a:off x="1440179" y="2506979"/>
          <a:ext cx="8161020" cy="10744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 utilized the Naïve Bayes algorithm to predict the income. </a:t>
          </a:r>
        </a:p>
      </dsp:txBody>
      <dsp:txXfrm>
        <a:off x="1471648" y="2538448"/>
        <a:ext cx="6679619" cy="1011482"/>
      </dsp:txXfrm>
    </dsp:sp>
    <dsp:sp modelId="{9C511DD1-30C7-4431-A377-0AB07408CAEA}">
      <dsp:nvSpPr>
        <dsp:cNvPr id="0" name=""/>
        <dsp:cNvSpPr/>
      </dsp:nvSpPr>
      <dsp:spPr>
        <a:xfrm>
          <a:off x="7462647" y="814768"/>
          <a:ext cx="698373" cy="69837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 dirty="0"/>
        </a:p>
      </dsp:txBody>
      <dsp:txXfrm>
        <a:off x="7619781" y="814768"/>
        <a:ext cx="384105" cy="525526"/>
      </dsp:txXfrm>
    </dsp:sp>
    <dsp:sp modelId="{6ADE1DFD-2953-4BF9-8233-209B1045939D}">
      <dsp:nvSpPr>
        <dsp:cNvPr id="0" name=""/>
        <dsp:cNvSpPr/>
      </dsp:nvSpPr>
      <dsp:spPr>
        <a:xfrm>
          <a:off x="8182737" y="2061095"/>
          <a:ext cx="698373" cy="69837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 dirty="0"/>
        </a:p>
      </dsp:txBody>
      <dsp:txXfrm>
        <a:off x="8339871" y="2061095"/>
        <a:ext cx="384105" cy="5255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E1D9D2-5C8A-4D8A-AD61-7892E6FC2B29}">
      <dsp:nvSpPr>
        <dsp:cNvPr id="0" name=""/>
        <dsp:cNvSpPr/>
      </dsp:nvSpPr>
      <dsp:spPr>
        <a:xfrm>
          <a:off x="0" y="0"/>
          <a:ext cx="7392924" cy="64465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 dirty="0"/>
            <a:t>The Naive Bayes Predictor's classifier method gave strong results.</a:t>
          </a:r>
          <a:endParaRPr lang="en-US" sz="1800" kern="1200" dirty="0"/>
        </a:p>
      </dsp:txBody>
      <dsp:txXfrm>
        <a:off x="18881" y="18881"/>
        <a:ext cx="6621870" cy="606890"/>
      </dsp:txXfrm>
    </dsp:sp>
    <dsp:sp modelId="{9DCB9F97-7A3E-4D5F-8343-A5B9655C7955}">
      <dsp:nvSpPr>
        <dsp:cNvPr id="0" name=""/>
        <dsp:cNvSpPr/>
      </dsp:nvSpPr>
      <dsp:spPr>
        <a:xfrm>
          <a:off x="552069" y="734187"/>
          <a:ext cx="7392924" cy="64465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 dirty="0"/>
            <a:t>Very minimal adjustment needed to be made to the model's hyperparameters.</a:t>
          </a:r>
          <a:endParaRPr lang="en-US" sz="1800" kern="1200" dirty="0"/>
        </a:p>
      </dsp:txBody>
      <dsp:txXfrm>
        <a:off x="570950" y="753068"/>
        <a:ext cx="6384069" cy="606890"/>
      </dsp:txXfrm>
    </dsp:sp>
    <dsp:sp modelId="{77C5234D-0742-49E1-9068-EE22DED0D5ED}">
      <dsp:nvSpPr>
        <dsp:cNvPr id="0" name=""/>
        <dsp:cNvSpPr/>
      </dsp:nvSpPr>
      <dsp:spPr>
        <a:xfrm>
          <a:off x="1104137" y="1468374"/>
          <a:ext cx="7392924" cy="64465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 dirty="0"/>
            <a:t>The minimal adjustments are one of the method's greatest assets. </a:t>
          </a:r>
          <a:endParaRPr lang="en-US" sz="1800" kern="1200" dirty="0"/>
        </a:p>
      </dsp:txBody>
      <dsp:txXfrm>
        <a:off x="1123018" y="1487255"/>
        <a:ext cx="6384069" cy="606889"/>
      </dsp:txXfrm>
    </dsp:sp>
    <dsp:sp modelId="{546A4D24-4510-4C0E-8C6E-BBCFF5A0C52A}">
      <dsp:nvSpPr>
        <dsp:cNvPr id="0" name=""/>
        <dsp:cNvSpPr/>
      </dsp:nvSpPr>
      <dsp:spPr>
        <a:xfrm>
          <a:off x="1656206" y="2202561"/>
          <a:ext cx="7392924" cy="64465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 dirty="0"/>
            <a:t>The model can be improved overtime by retesting it for better prediction accuracy. </a:t>
          </a:r>
          <a:endParaRPr lang="en-US" sz="1800" kern="1200" dirty="0"/>
        </a:p>
      </dsp:txBody>
      <dsp:txXfrm>
        <a:off x="1675087" y="2221442"/>
        <a:ext cx="6384069" cy="606890"/>
      </dsp:txXfrm>
    </dsp:sp>
    <dsp:sp modelId="{52F426AD-B81A-44E0-AD48-79DC0579CD3E}">
      <dsp:nvSpPr>
        <dsp:cNvPr id="0" name=""/>
        <dsp:cNvSpPr/>
      </dsp:nvSpPr>
      <dsp:spPr>
        <a:xfrm>
          <a:off x="2208275" y="2936748"/>
          <a:ext cx="7392924" cy="64465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baseline="0" dirty="0"/>
            <a:t>Possibly, rebalancing the dataframe can help improve the accuracy score. </a:t>
          </a:r>
          <a:endParaRPr lang="en-US" sz="1800" kern="1200" dirty="0"/>
        </a:p>
      </dsp:txBody>
      <dsp:txXfrm>
        <a:off x="2227156" y="2955629"/>
        <a:ext cx="6384069" cy="606889"/>
      </dsp:txXfrm>
    </dsp:sp>
    <dsp:sp modelId="{F33754BB-C7C8-4195-B638-9CDD0145FA07}">
      <dsp:nvSpPr>
        <dsp:cNvPr id="0" name=""/>
        <dsp:cNvSpPr/>
      </dsp:nvSpPr>
      <dsp:spPr>
        <a:xfrm>
          <a:off x="6973900" y="470954"/>
          <a:ext cx="419023" cy="41902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7068180" y="470954"/>
        <a:ext cx="230463" cy="315315"/>
      </dsp:txXfrm>
    </dsp:sp>
    <dsp:sp modelId="{26311507-BE60-4629-B513-5FA89C78712D}">
      <dsp:nvSpPr>
        <dsp:cNvPr id="0" name=""/>
        <dsp:cNvSpPr/>
      </dsp:nvSpPr>
      <dsp:spPr>
        <a:xfrm>
          <a:off x="7525969" y="1205141"/>
          <a:ext cx="419023" cy="419023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7620249" y="1205141"/>
        <a:ext cx="230463" cy="315315"/>
      </dsp:txXfrm>
    </dsp:sp>
    <dsp:sp modelId="{B3A0A3CD-912F-43F0-823A-A52AC16C7776}">
      <dsp:nvSpPr>
        <dsp:cNvPr id="0" name=""/>
        <dsp:cNvSpPr/>
      </dsp:nvSpPr>
      <dsp:spPr>
        <a:xfrm>
          <a:off x="8078038" y="1928583"/>
          <a:ext cx="419023" cy="419023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8172318" y="1928583"/>
        <a:ext cx="230463" cy="315315"/>
      </dsp:txXfrm>
    </dsp:sp>
    <dsp:sp modelId="{3722EC83-5DD6-46FE-994A-D88C94B5A34D}">
      <dsp:nvSpPr>
        <dsp:cNvPr id="0" name=""/>
        <dsp:cNvSpPr/>
      </dsp:nvSpPr>
      <dsp:spPr>
        <a:xfrm>
          <a:off x="8630107" y="2669933"/>
          <a:ext cx="419023" cy="419023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8724387" y="2669933"/>
        <a:ext cx="230463" cy="3153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10/21/2022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000"/>
          <a:stretch/>
        </p:blipFill>
        <p:spPr>
          <a:xfrm>
            <a:off x="-137243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Adult Census Income Prediction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691622"/>
          </a:xfrm>
        </p:spPr>
        <p:txBody>
          <a:bodyPr>
            <a:normAutofit fontScale="85000" lnSpcReduction="20000"/>
          </a:bodyPr>
          <a:lstStyle/>
          <a:p>
            <a:pPr>
              <a:spcAft>
                <a:spcPts val="600"/>
              </a:spcAft>
            </a:pPr>
            <a:r>
              <a:rPr lang="en-US" sz="1200" dirty="0">
                <a:solidFill>
                  <a:srgbClr val="FFFFFF"/>
                </a:solidFill>
              </a:rPr>
              <a:t>Lachandra Ash</a:t>
            </a:r>
          </a:p>
          <a:p>
            <a:pPr>
              <a:spcAft>
                <a:spcPts val="600"/>
              </a:spcAft>
            </a:pPr>
            <a:r>
              <a:rPr lang="en-US" sz="1200" dirty="0">
                <a:solidFill>
                  <a:srgbClr val="FFFFFF"/>
                </a:solidFill>
              </a:rPr>
              <a:t>DSC680</a:t>
            </a:r>
          </a:p>
          <a:p>
            <a:pPr>
              <a:spcAft>
                <a:spcPts val="600"/>
              </a:spcAft>
            </a:pPr>
            <a:r>
              <a:rPr lang="en-US" sz="1200" dirty="0">
                <a:solidFill>
                  <a:srgbClr val="FFFFFF"/>
                </a:solidFill>
              </a:rPr>
              <a:t>10/20/2022</a:t>
            </a:r>
          </a:p>
        </p:txBody>
      </p:sp>
      <p:pic>
        <p:nvPicPr>
          <p:cNvPr id="4" name="My recording 1">
            <a:hlinkClick r:id="" action="ppaction://media"/>
            <a:extLst>
              <a:ext uri="{FF2B5EF4-FFF2-40B4-BE49-F238E27FC236}">
                <a16:creationId xmlns:a16="http://schemas.microsoft.com/office/drawing/2014/main" id="{B19F57DC-6165-AC1C-8894-EC6615F056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6675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0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1F7F14B-ED51-4057-8897-4FC72CA2B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0B1944-A267-D6F6-6751-D9A60A426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695" y="294521"/>
            <a:ext cx="4018839" cy="20356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400" b="1" u="sng" cap="all" dirty="0">
                <a:solidFill>
                  <a:srgbClr val="191B0E"/>
                </a:solidFill>
              </a:rPr>
              <a:t>The Ages of Females and Males with Income</a:t>
            </a:r>
          </a:p>
        </p:txBody>
      </p:sp>
      <p:sp>
        <p:nvSpPr>
          <p:cNvPr id="36" name="Content Placeholder 27">
            <a:extLst>
              <a:ext uri="{FF2B5EF4-FFF2-40B4-BE49-F238E27FC236}">
                <a16:creationId xmlns:a16="http://schemas.microsoft.com/office/drawing/2014/main" id="{C110EC83-0A51-1B53-2017-261B21BDDA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243" y="2879575"/>
            <a:ext cx="4010296" cy="347254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 males gained more income than the females.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There are more males who earned income that is greater than $50K per year.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There are more males who earned income that was less than or equal to $50K per year.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500" dirty="0">
              <a:solidFill>
                <a:srgbClr val="191B0E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9CB4F78-37FA-4A6C-B624-E7F7D6916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9FD05AA-21BE-3B85-B2A6-CA3D577239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67683" y="1266092"/>
            <a:ext cx="5384074" cy="4876799"/>
          </a:xfrm>
          <a:prstGeom prst="rect">
            <a:avLst/>
          </a:prstGeom>
          <a:noFill/>
        </p:spPr>
      </p:pic>
      <p:pic>
        <p:nvPicPr>
          <p:cNvPr id="3" name="My recording 10">
            <a:hlinkClick r:id="" action="ppaction://media"/>
            <a:extLst>
              <a:ext uri="{FF2B5EF4-FFF2-40B4-BE49-F238E27FC236}">
                <a16:creationId xmlns:a16="http://schemas.microsoft.com/office/drawing/2014/main" id="{B96D8C5A-29E8-E40B-B93F-ED8A966388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90" y="60475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93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96282C0-351C-48EE-A89D-D662C5DB2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DBE5E8-D7E0-3392-E9A1-EA485DF39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4" y="552450"/>
            <a:ext cx="3536542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b="1" u="sng" dirty="0"/>
              <a:t>The Model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B35EC73-2F87-44A7-B231-91053659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998191-7C64-7C75-62CF-AAF4DF1CA7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3957" y="1644649"/>
            <a:ext cx="2950905" cy="456565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Franklin Gothic Book" panose="020B0503020102020204" pitchFamily="34" charset="0"/>
              <a:buChar char="•"/>
            </a:pPr>
            <a:r>
              <a:rPr lang="en-US" dirty="0">
                <a:effectLst/>
              </a:rPr>
              <a:t>The train, test, and split methods were used to create and fit the Gaussian Naïve Bayes model. </a:t>
            </a:r>
          </a:p>
          <a:p>
            <a:pPr>
              <a:buFont typeface="Franklin Gothic Book" panose="020B0503020102020204" pitchFamily="34" charset="0"/>
              <a:buChar char="•"/>
            </a:pPr>
            <a:r>
              <a:rPr lang="en-US" dirty="0">
                <a:effectLst/>
              </a:rPr>
              <a:t>The confusion matrix, accuracy score, and classification report were used for the prediction test. </a:t>
            </a:r>
          </a:p>
          <a:p>
            <a:pPr>
              <a:buFont typeface="Franklin Gothic Book" panose="020B0503020102020204" pitchFamily="34" charset="0"/>
              <a:buChar char="•"/>
            </a:pPr>
            <a:r>
              <a:rPr lang="en-US" dirty="0">
                <a:effectLst/>
              </a:rPr>
              <a:t>The accuracy score for the adult income prediction was 80.1%. </a:t>
            </a:r>
          </a:p>
          <a:p>
            <a:endParaRPr lang="en-US" dirty="0"/>
          </a:p>
        </p:txBody>
      </p:sp>
      <p:pic>
        <p:nvPicPr>
          <p:cNvPr id="13" name="Content Placeholder 12" descr="Table&#10;&#10;Description automatically generated">
            <a:extLst>
              <a:ext uri="{FF2B5EF4-FFF2-40B4-BE49-F238E27FC236}">
                <a16:creationId xmlns:a16="http://schemas.microsoft.com/office/drawing/2014/main" id="{3B5E8BC1-F67D-7066-3265-573047A0712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/>
          <a:srcRect l="18339" r="4983"/>
          <a:stretch/>
        </p:blipFill>
        <p:spPr bwMode="auto">
          <a:xfrm>
            <a:off x="5275385" y="1155701"/>
            <a:ext cx="6438520" cy="45847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My recording 15">
            <a:hlinkClick r:id="" action="ppaction://media"/>
            <a:extLst>
              <a:ext uri="{FF2B5EF4-FFF2-40B4-BE49-F238E27FC236}">
                <a16:creationId xmlns:a16="http://schemas.microsoft.com/office/drawing/2014/main" id="{A99209D6-4126-95B9-6772-1BEDDD60C6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095" y="620147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234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1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D9C10B4-E6CF-4138-A430-ADE3DCF0F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59A08B30-802F-44BB-8817-40AAE17DB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FB93F8E6-40C5-4DF8-B869-00349BD460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230B1-F60E-1294-C9E3-FAD39D47D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6657" y="934643"/>
            <a:ext cx="8361229" cy="57368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b="1" cap="all" dirty="0">
                <a:solidFill>
                  <a:schemeClr val="bg2"/>
                </a:solidFill>
              </a:rPr>
              <a:t>Conclusion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98A101E9-4F3C-EAB4-AEC7-31FF9EB919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8322403"/>
              </p:ext>
            </p:extLst>
          </p:nvPr>
        </p:nvGraphicFramePr>
        <p:xfrm>
          <a:off x="1289644" y="1761731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My recording 12">
            <a:hlinkClick r:id="" action="ppaction://media"/>
            <a:extLst>
              <a:ext uri="{FF2B5EF4-FFF2-40B4-BE49-F238E27FC236}">
                <a16:creationId xmlns:a16="http://schemas.microsoft.com/office/drawing/2014/main" id="{AB899764-D9FA-D949-CA9C-D384489745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61019" y="575079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20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u="sng" dirty="0"/>
              <a:t>Purpose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B4BDDBD6-4789-9EEA-B817-EF2893397A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4993710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My recording 2">
            <a:hlinkClick r:id="" action="ppaction://media"/>
            <a:extLst>
              <a:ext uri="{FF2B5EF4-FFF2-40B4-BE49-F238E27FC236}">
                <a16:creationId xmlns:a16="http://schemas.microsoft.com/office/drawing/2014/main" id="{4342FA94-6DDE-A589-6FDB-60C423B22B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62025" y="60769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0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30" name="Rectangle 24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F55ED2-6D12-AF64-762C-E51BC9FEB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44546" y="640080"/>
            <a:ext cx="6062870" cy="5577840"/>
          </a:xfrm>
          <a:prstGeom prst="rect">
            <a:avLst/>
          </a:prstGeom>
        </p:spPr>
      </p:pic>
      <p:sp>
        <p:nvSpPr>
          <p:cNvPr id="31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6D6CD7-C0C7-FB9C-F465-55D8E510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666" y="1314922"/>
            <a:ext cx="3176246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b="1" u="sng" cap="all" dirty="0"/>
              <a:t>The Adult Census Income Prediction Dataset Info</a:t>
            </a:r>
          </a:p>
        </p:txBody>
      </p:sp>
      <p:pic>
        <p:nvPicPr>
          <p:cNvPr id="3" name="My recording 3">
            <a:hlinkClick r:id="" action="ppaction://media"/>
            <a:extLst>
              <a:ext uri="{FF2B5EF4-FFF2-40B4-BE49-F238E27FC236}">
                <a16:creationId xmlns:a16="http://schemas.microsoft.com/office/drawing/2014/main" id="{D979E3F5-C959-A866-F502-B35806C6C9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998" y="56083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76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76F3C-5AF6-AAA3-354C-744EB7BAD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Marital </a:t>
            </a:r>
            <a:r>
              <a:rPr lang="en-US" b="1" u="sng" dirty="0">
                <a:latin typeface="Times New Roman" panose="02020603050405020304" pitchFamily="18" charset="0"/>
                <a:ea typeface="Calibri" panose="020F0502020204030204" pitchFamily="34" charset="0"/>
              </a:rPr>
              <a:t>S</a:t>
            </a:r>
            <a:r>
              <a:rPr lang="en-US" b="1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tatus and Income </a:t>
            </a:r>
            <a:r>
              <a:rPr lang="en-US" b="1" u="sng" dirty="0">
                <a:latin typeface="Times New Roman" panose="02020603050405020304" pitchFamily="18" charset="0"/>
                <a:ea typeface="Calibri" panose="020F0502020204030204" pitchFamily="34" charset="0"/>
              </a:rPr>
              <a:t>C</a:t>
            </a:r>
            <a:r>
              <a:rPr lang="en-US" b="1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ountplot </a:t>
            </a:r>
            <a:endParaRPr lang="en-US" b="1" u="sng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795ACC-4C55-BEAB-DF9C-6221CEBE3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86400" y="0"/>
            <a:ext cx="6611815" cy="686972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497B367-8486-4823-2792-1E9DB7A85A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3290098"/>
            <a:ext cx="3855720" cy="3011056"/>
          </a:xfrm>
        </p:spPr>
        <p:txBody>
          <a:bodyPr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married-civ-spouse category had the highest number of adults with income that is lower or equal to $50K per year.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married-civ-spouse category had the highest number of adults with incomes that was greater than $50K per year.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divorced adults had more adults earning income less than or equal to $50K per year versus divorced adults who earned more income than $50K per year.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My recording 4">
            <a:hlinkClick r:id="" action="ppaction://media"/>
            <a:extLst>
              <a:ext uri="{FF2B5EF4-FFF2-40B4-BE49-F238E27FC236}">
                <a16:creationId xmlns:a16="http://schemas.microsoft.com/office/drawing/2014/main" id="{835D9ED4-C2EA-F947-3C02-0AB8F2E74B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" y="5867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55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3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1" name="Rectangle 17">
            <a:extLst>
              <a:ext uri="{FF2B5EF4-FFF2-40B4-BE49-F238E27FC236}">
                <a16:creationId xmlns:a16="http://schemas.microsoft.com/office/drawing/2014/main" id="{CB73C468-D875-4A8E-A540-E43BF8232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B207C1-7131-59C1-90A2-A0AB8C54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1885" y="634028"/>
            <a:ext cx="4798243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9000"/>
              </a:lnSpc>
            </a:pPr>
            <a:r>
              <a:rPr lang="en-US" sz="4500" b="1" u="sng" cap="all" dirty="0"/>
              <a:t>The Private Workclass</a:t>
            </a:r>
            <a:br>
              <a:rPr lang="en-US" sz="4500" b="1" u="sng" cap="all" dirty="0"/>
            </a:br>
            <a:br>
              <a:rPr lang="en-US" sz="4500" b="1" u="sng" cap="all" dirty="0"/>
            </a:br>
            <a:endParaRPr lang="en-US" sz="4500" b="1" u="sng" cap="all" dirty="0"/>
          </a:p>
        </p:txBody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id="{B4734F2F-19FC-4D35-9BDE-5CEAD57D9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27878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D97A8A26-FD96-4968-A34A-727382AC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8ACE5258-380F-6955-2103-922E8DF5BE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8841" y="985892"/>
            <a:ext cx="4888019" cy="5108247"/>
          </a:xfrm>
          <a:prstGeom prst="rect">
            <a:avLst/>
          </a:prstGeom>
          <a:noFill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D16A9D-9472-9A7C-8345-8FCAA54405D8}"/>
              </a:ext>
            </a:extLst>
          </p:cNvPr>
          <p:cNvSpPr txBox="1"/>
          <p:nvPr/>
        </p:nvSpPr>
        <p:spPr>
          <a:xfrm>
            <a:off x="1219882" y="1011211"/>
            <a:ext cx="4700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11789EAA-17DE-DE15-6A6D-F9FECE6AF87B}"/>
              </a:ext>
            </a:extLst>
          </p:cNvPr>
          <p:cNvSpPr txBox="1">
            <a:spLocks noGrp="1"/>
          </p:cNvSpPr>
          <p:nvPr>
            <p:ph type="body" sz="half" idx="2"/>
          </p:nvPr>
        </p:nvSpPr>
        <p:spPr>
          <a:xfrm>
            <a:off x="7058025" y="3529013"/>
            <a:ext cx="3856038" cy="2764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private category has the highest number of adults who earned income that was greater than $50k per year.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private category has the highest number of adults who earned income that was less than or equal to $50K per year. </a:t>
            </a:r>
            <a:endParaRPr lang="en-US" dirty="0"/>
          </a:p>
        </p:txBody>
      </p:sp>
      <p:pic>
        <p:nvPicPr>
          <p:cNvPr id="3" name="My recording 5">
            <a:hlinkClick r:id="" action="ppaction://media"/>
            <a:extLst>
              <a:ext uri="{FF2B5EF4-FFF2-40B4-BE49-F238E27FC236}">
                <a16:creationId xmlns:a16="http://schemas.microsoft.com/office/drawing/2014/main" id="{AB856119-CF40-1567-CB46-FF23124CCB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3133" y="61903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65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D213B41-AC9B-4E61-BEED-FF4C168A8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A56689-91F4-5938-595B-6703CA1F1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1013722"/>
            <a:ext cx="10869750" cy="12372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u="sng" cap="all" dirty="0"/>
              <a:t>RAce and Income Countplot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628FBD9F-3B86-4C98-8F77-383320737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154184" y="2884231"/>
            <a:ext cx="3005889" cy="4046220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>
              <a:alpha val="9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07F12D-A257-922B-E40D-97154EB602A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65536" y="2758529"/>
            <a:ext cx="5702946" cy="3696904"/>
          </a:xfrm>
          <a:prstGeom prst="rect">
            <a:avLst/>
          </a:prstGeom>
          <a:noFill/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id="{6283F864-E3D1-457B-865A-DDC32254D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80808" y="1936677"/>
            <a:ext cx="3006491" cy="4046220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>
              <a:alpha val="9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6FAB22-89EB-0AC7-6A9D-A31FC6B5DE45}"/>
              </a:ext>
            </a:extLst>
          </p:cNvPr>
          <p:cNvSpPr txBox="1"/>
          <p:nvPr/>
        </p:nvSpPr>
        <p:spPr>
          <a:xfrm flipH="1">
            <a:off x="7386937" y="2758529"/>
            <a:ext cx="367999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The white category had the highest number of adults who earned income that was less than, equal to, and greater than $50K per year.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+mj-lt"/>
              <a:ea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+mj-lt"/>
                <a:ea typeface="Calibri" panose="020F0502020204030204" pitchFamily="34" charset="0"/>
              </a:rPr>
              <a:t>The black category had the second highest number of adults who earned income that was less than, equal to, and greater than $50K per year.</a:t>
            </a: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3" name="My recording 6">
            <a:hlinkClick r:id="" action="ppaction://media"/>
            <a:extLst>
              <a:ext uri="{FF2B5EF4-FFF2-40B4-BE49-F238E27FC236}">
                <a16:creationId xmlns:a16="http://schemas.microsoft.com/office/drawing/2014/main" id="{72098132-7E13-02B7-453C-CD2972DB19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765" y="61470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602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2793B903-AB42-42A0-AE97-93D366679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A204626-2220-4678-A939-FD94EA7B5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88A35-58E9-34CD-DAE7-C7BC28700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958837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b="1" u="sng" dirty="0">
                <a:effectLst/>
              </a:rPr>
              <a:t>The Education and </a:t>
            </a:r>
            <a:r>
              <a:rPr lang="en-US" b="1" u="sng" dirty="0"/>
              <a:t>S</a:t>
            </a:r>
            <a:r>
              <a:rPr lang="en-US" b="1" u="sng" dirty="0">
                <a:effectLst/>
              </a:rPr>
              <a:t>ex </a:t>
            </a:r>
            <a:r>
              <a:rPr lang="en-US" b="1" u="sng" dirty="0"/>
              <a:t>C</a:t>
            </a:r>
            <a:r>
              <a:rPr lang="en-US" b="1" u="sng" dirty="0">
                <a:effectLst/>
              </a:rPr>
              <a:t>ountplot </a:t>
            </a:r>
            <a:endParaRPr lang="en-US" b="1" u="sng" dirty="0"/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1A56C482-5623-EE2A-FAC6-0A1B45A67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4742" y="2724150"/>
            <a:ext cx="5958837" cy="35814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is a higher count of males within each education category versus the females.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More males than females will most likely attend post-high school education and obtain a Bachelor’s degree, Master’s degree, or a Doctorate.</a:t>
            </a:r>
          </a:p>
          <a:p>
            <a:pPr>
              <a:buFont typeface="Franklin Gothic Book" panose="020B0503020102020204" pitchFamily="34" charset="0"/>
              <a:buNone/>
            </a:pPr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B97D8A6-1C5A-42B6-AE78-F3D0F9BDF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00BDBFD4-44E9-2235-3F3B-B4C0E5726F9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02062" y="820615"/>
            <a:ext cx="4396153" cy="5046785"/>
          </a:xfrm>
          <a:prstGeom prst="rect">
            <a:avLst/>
          </a:prstGeom>
          <a:noFill/>
        </p:spPr>
      </p:pic>
      <p:pic>
        <p:nvPicPr>
          <p:cNvPr id="3" name="My recording 7">
            <a:hlinkClick r:id="" action="ppaction://media"/>
            <a:extLst>
              <a:ext uri="{FF2B5EF4-FFF2-40B4-BE49-F238E27FC236}">
                <a16:creationId xmlns:a16="http://schemas.microsoft.com/office/drawing/2014/main" id="{A11319DA-89BB-57A2-70C5-5987777C6E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9901" y="62480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163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A1870-30E2-CE73-1AEC-9DED300FC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0667" y="685800"/>
            <a:ext cx="3656419" cy="1485900"/>
          </a:xfrm>
        </p:spPr>
        <p:txBody>
          <a:bodyPr>
            <a:normAutofit/>
          </a:bodyPr>
          <a:lstStyle/>
          <a:p>
            <a:pPr algn="ctr"/>
            <a:r>
              <a:rPr lang="en-US" sz="3400" b="1" u="sng" dirty="0">
                <a:effectLst/>
                <a:ea typeface="Calibri" panose="020F0502020204030204" pitchFamily="34" charset="0"/>
              </a:rPr>
              <a:t>The </a:t>
            </a:r>
            <a:r>
              <a:rPr lang="en-US" sz="3400" b="1" u="sng" dirty="0">
                <a:ea typeface="Calibri" panose="020F0502020204030204" pitchFamily="34" charset="0"/>
              </a:rPr>
              <a:t>O</a:t>
            </a:r>
            <a:r>
              <a:rPr lang="en-US" sz="3400" b="1" u="sng" dirty="0">
                <a:effectLst/>
                <a:ea typeface="Calibri" panose="020F0502020204030204" pitchFamily="34" charset="0"/>
              </a:rPr>
              <a:t>ccupation and Income </a:t>
            </a:r>
            <a:r>
              <a:rPr lang="en-US" sz="3400" b="1" u="sng" dirty="0">
                <a:ea typeface="Calibri" panose="020F0502020204030204" pitchFamily="34" charset="0"/>
              </a:rPr>
              <a:t>C</a:t>
            </a:r>
            <a:r>
              <a:rPr lang="en-US" sz="3400" b="1" u="sng" dirty="0">
                <a:effectLst/>
                <a:ea typeface="Calibri" panose="020F0502020204030204" pitchFamily="34" charset="0"/>
              </a:rPr>
              <a:t>ountplot</a:t>
            </a:r>
            <a:endParaRPr lang="en-US" sz="3400" b="1" u="sng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9E46F46-3D08-0A21-F491-84FFCC7B4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72801" y="1709109"/>
            <a:ext cx="6517065" cy="4158291"/>
          </a:xfrm>
          <a:prstGeom prst="rect">
            <a:avLst/>
          </a:prstGeom>
          <a:noFill/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568B515-FEA0-0A20-87F8-9173EFB99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0667" y="2286000"/>
            <a:ext cx="3656419" cy="3575538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exec-managerial, prof-specialty, craft-repair, sales, are the top occupations with the highest number of adults who earned income that is less than, greater than, or equal to $50K per year.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adults who worked in the armed-forces did not earn income.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Overall, there are more adults who earn income that is less than or equal to $50k per year versus adults earning income that is greater than $50K.</a:t>
            </a:r>
          </a:p>
        </p:txBody>
      </p:sp>
      <p:pic>
        <p:nvPicPr>
          <p:cNvPr id="3" name="My recording 8">
            <a:hlinkClick r:id="" action="ppaction://media"/>
            <a:extLst>
              <a:ext uri="{FF2B5EF4-FFF2-40B4-BE49-F238E27FC236}">
                <a16:creationId xmlns:a16="http://schemas.microsoft.com/office/drawing/2014/main" id="{65270F21-19FD-2E1C-6120-51D88A582D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" y="60674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7063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695D-06C0-8CB4-02C5-E5522440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pPr algn="ctr"/>
            <a:r>
              <a:rPr lang="en-US" sz="2400" b="1" u="sng" dirty="0">
                <a:effectLst/>
                <a:ea typeface="Calibri" panose="020F0502020204030204" pitchFamily="34" charset="0"/>
              </a:rPr>
              <a:t>The Age and Income </a:t>
            </a:r>
            <a:r>
              <a:rPr lang="en-US" sz="2400" b="1" u="sng" dirty="0">
                <a:ea typeface="Calibri" panose="020F0502020204030204" pitchFamily="34" charset="0"/>
              </a:rPr>
              <a:t>G</a:t>
            </a:r>
            <a:r>
              <a:rPr lang="en-US" sz="2400" b="1" u="sng" dirty="0">
                <a:effectLst/>
                <a:ea typeface="Calibri" panose="020F0502020204030204" pitchFamily="34" charset="0"/>
              </a:rPr>
              <a:t>ained by Adults in Each </a:t>
            </a:r>
            <a:r>
              <a:rPr lang="en-US" sz="2400" b="1" u="sng" dirty="0">
                <a:ea typeface="Calibri" panose="020F0502020204030204" pitchFamily="34" charset="0"/>
              </a:rPr>
              <a:t>W</a:t>
            </a:r>
            <a:r>
              <a:rPr lang="en-US" sz="2400" b="1" u="sng" dirty="0">
                <a:effectLst/>
                <a:ea typeface="Calibri" panose="020F0502020204030204" pitchFamily="34" charset="0"/>
              </a:rPr>
              <a:t>orkclass Scatterplot </a:t>
            </a:r>
            <a:endParaRPr lang="en-US" sz="2400" b="1" u="sng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8959CE69-361B-B2D4-A5CF-78128B592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Each adult in every occupation earned data that was less than or equal to $50K per year. </a:t>
            </a:r>
          </a:p>
          <a:p>
            <a:pPr marL="0" marR="0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adults within the without-pay and never-worked occupations did not earn income greater than $50K per year. 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1A5F457D-FB0F-EDEA-A958-C03F8EEE4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31467" y="1248689"/>
            <a:ext cx="6517065" cy="4040580"/>
          </a:xfrm>
          <a:prstGeom prst="rect">
            <a:avLst/>
          </a:prstGeom>
          <a:noFill/>
        </p:spPr>
      </p:pic>
      <p:pic>
        <p:nvPicPr>
          <p:cNvPr id="3" name="My recording 9">
            <a:hlinkClick r:id="" action="ppaction://media"/>
            <a:extLst>
              <a:ext uri="{FF2B5EF4-FFF2-40B4-BE49-F238E27FC236}">
                <a16:creationId xmlns:a16="http://schemas.microsoft.com/office/drawing/2014/main" id="{AA316492-127A-6176-AEDF-7F6FAF1B6D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5350" y="6172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147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271</TotalTime>
  <Words>594</Words>
  <Application>Microsoft Office PowerPoint</Application>
  <PresentationFormat>Widescreen</PresentationFormat>
  <Paragraphs>44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Franklin Gothic Book</vt:lpstr>
      <vt:lpstr>Times New Roman</vt:lpstr>
      <vt:lpstr>Crop</vt:lpstr>
      <vt:lpstr>Adult Census Income Prediction </vt:lpstr>
      <vt:lpstr>Purpose</vt:lpstr>
      <vt:lpstr>The Adult Census Income Prediction Dataset Info</vt:lpstr>
      <vt:lpstr>The Marital Status and Income Countplot </vt:lpstr>
      <vt:lpstr>The Private Workclass  </vt:lpstr>
      <vt:lpstr>RAce and Income Countplot</vt:lpstr>
      <vt:lpstr>The Education and Sex Countplot </vt:lpstr>
      <vt:lpstr>The Occupation and Income Countplot</vt:lpstr>
      <vt:lpstr>The Age and Income Gained by Adults in Each Workclass Scatterplot </vt:lpstr>
      <vt:lpstr>The Ages of Females and Males with Income</vt:lpstr>
      <vt:lpstr>The Model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Adult Census Income Prediction </dc:title>
  <dc:creator>Chandra Ash</dc:creator>
  <cp:lastModifiedBy>Chandra Ash</cp:lastModifiedBy>
  <cp:revision>1</cp:revision>
  <dcterms:created xsi:type="dcterms:W3CDTF">2022-10-21T01:08:41Z</dcterms:created>
  <dcterms:modified xsi:type="dcterms:W3CDTF">2022-10-21T06:33:26Z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